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7" r:id="rId2"/>
    <p:sldId id="318" r:id="rId3"/>
    <p:sldId id="319" r:id="rId4"/>
    <p:sldId id="321" r:id="rId5"/>
    <p:sldId id="322" r:id="rId6"/>
    <p:sldId id="323" r:id="rId7"/>
    <p:sldId id="320" r:id="rId8"/>
    <p:sldId id="324" r:id="rId9"/>
    <p:sldId id="325" r:id="rId10"/>
    <p:sldId id="329" r:id="rId11"/>
    <p:sldId id="326" r:id="rId12"/>
    <p:sldId id="327" r:id="rId13"/>
    <p:sldId id="3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1" autoAdjust="0"/>
    <p:restoredTop sz="94660"/>
  </p:normalViewPr>
  <p:slideViewPr>
    <p:cSldViewPr snapToGrid="0">
      <p:cViewPr varScale="1">
        <p:scale>
          <a:sx n="94" d="100"/>
          <a:sy n="94" d="100"/>
        </p:scale>
        <p:origin x="173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27D4-E539-420D-BDEC-6A1635ED78C1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2583-5B16-41C6-A6BA-3D25C99CCE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Quelle Bild: </a:t>
            </a:r>
            <a:r>
              <a:rPr lang="en-US" dirty="0" err="1"/>
              <a:t>Mircrosoft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6"/>
          <a:stretch/>
        </p:blipFill>
        <p:spPr>
          <a:xfrm>
            <a:off x="0" y="-1"/>
            <a:ext cx="12192000" cy="712853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12192000" cy="712853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425" y="2481482"/>
            <a:ext cx="8001000" cy="1234596"/>
          </a:xfrm>
        </p:spPr>
        <p:txBody>
          <a:bodyPr anchor="ctr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6163" y="2434854"/>
            <a:ext cx="3214578" cy="1281224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8690095" y="2646597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8690095" y="4170598"/>
            <a:ext cx="0" cy="497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4444410" y="4190545"/>
            <a:ext cx="4152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Michael Bernard, Thomas Stahl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8816162" y="4234479"/>
            <a:ext cx="1258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27.01.2017</a:t>
            </a:r>
          </a:p>
        </p:txBody>
      </p:sp>
    </p:spTree>
    <p:extLst>
      <p:ext uri="{BB962C8B-B14F-4D97-AF65-F5344CB8AC3E}">
        <p14:creationId xmlns:p14="http://schemas.microsoft.com/office/powerpoint/2010/main" val="362826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5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10515600" cy="49137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50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2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791"/>
            <a:ext cx="10515600" cy="57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793"/>
            <a:ext cx="10515600" cy="493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1439-8A05-4348-81D8-525C23858AD5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28875" y="883715"/>
            <a:ext cx="1192402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74" y="2458168"/>
            <a:ext cx="8327484" cy="1234596"/>
          </a:xfrm>
        </p:spPr>
        <p:txBody>
          <a:bodyPr>
            <a:normAutofit/>
          </a:bodyPr>
          <a:lstStyle/>
          <a:p>
            <a:r>
              <a:rPr lang="en-US" dirty="0"/>
              <a:t>Blatt 11, Aufgabe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Constraint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0174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Jetzt können binäre </a:t>
                </a:r>
                <a:r>
                  <a:rPr lang="de-DE" dirty="0" err="1"/>
                  <a:t>Constraints</a:t>
                </a:r>
                <a:r>
                  <a:rPr lang="de-DE" dirty="0"/>
                  <a:t> zwischen den Variablenpaaren {</a:t>
                </a:r>
                <a:r>
                  <a:rPr lang="de-DE" dirty="0" err="1"/>
                  <a:t>a,z</a:t>
                </a:r>
                <a:r>
                  <a:rPr lang="de-DE" dirty="0"/>
                  <a:t>}, {</a:t>
                </a:r>
                <a:r>
                  <a:rPr lang="de-DE" dirty="0" err="1"/>
                  <a:t>b,z</a:t>
                </a:r>
                <a:r>
                  <a:rPr lang="de-DE" dirty="0"/>
                  <a:t>}, {</a:t>
                </a:r>
                <a:r>
                  <a:rPr lang="de-DE" dirty="0" err="1"/>
                  <a:t>c,z</a:t>
                </a:r>
                <a:r>
                  <a:rPr lang="de-DE" dirty="0"/>
                  <a:t>} aufgestellt werden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Analog kann jede n-</a:t>
                </a:r>
                <a:r>
                  <a:rPr lang="de-DE" dirty="0" err="1"/>
                  <a:t>äre</a:t>
                </a:r>
                <a:r>
                  <a:rPr lang="de-DE" dirty="0"/>
                  <a:t> </a:t>
                </a:r>
                <a:r>
                  <a:rPr lang="de-DE" dirty="0" err="1"/>
                  <a:t>Constraint</a:t>
                </a:r>
                <a:r>
                  <a:rPr lang="de-DE" dirty="0"/>
                  <a:t> in einen Verbund aus n binären </a:t>
                </a:r>
                <a:r>
                  <a:rPr lang="de-DE" dirty="0" err="1"/>
                  <a:t>Constraints</a:t>
                </a:r>
                <a:r>
                  <a:rPr lang="de-DE" dirty="0"/>
                  <a:t> reduziert werden </a:t>
                </a:r>
              </a:p>
              <a:p>
                <a:r>
                  <a:rPr lang="de-DE" dirty="0"/>
                  <a:t>Diese bestehen aus einer Hilfsvariable und den ursprünglichen Variablen</a:t>
                </a:r>
              </a:p>
              <a:p>
                <a:r>
                  <a:rPr lang="de-DE" dirty="0"/>
                  <a:t>Die Domäne der Hilfsvariable besteht aus dem kartesischen Produkt der </a:t>
                </a:r>
                <a:r>
                  <a:rPr lang="de-DE"/>
                  <a:t>ursprünglichen Variablen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37" r="-12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/>
              <p:cNvSpPr/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>
                    <a:latin typeface="Cambria Math" panose="02040503050406030204" pitchFamily="18" charset="0"/>
                  </a:rPr>
                  <a:t>Erinnerung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blipFill>
                <a:blip r:embed="rId3"/>
                <a:stretch>
                  <a:fillRect l="-2058" t="-1215" r="-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3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1d, </a:t>
            </a:r>
            <a:r>
              <a:rPr lang="en-US" dirty="0" err="1"/>
              <a:t>nach</a:t>
            </a:r>
            <a:r>
              <a:rPr lang="en-US" dirty="0"/>
              <a:t> MRV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11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V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330171" y="3443599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1252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53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12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grün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65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76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13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NT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Farbe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Quebec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übrig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{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blipFill>
                <a:blip r:embed="rId2"/>
                <a:stretch>
                  <a:fillRect l="-13415" t="-7576" r="-1219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2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4378032" y="1727931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90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C und F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3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42736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25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557590" cy="4913771"/>
          </a:xfrm>
        </p:spPr>
        <p:txBody>
          <a:bodyPr/>
          <a:lstStyle/>
          <a:p>
            <a:r>
              <a:rPr lang="en-US" dirty="0"/>
              <a:t>MR </a:t>
            </a:r>
            <a:r>
              <a:rPr lang="en-US" dirty="0" err="1"/>
              <a:t>bei</a:t>
            </a:r>
            <a:r>
              <a:rPr lang="en-US" dirty="0"/>
              <a:t> A und H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4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62913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5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962682"/>
              </p:ext>
            </p:extLst>
          </p:nvPr>
        </p:nvGraphicFramePr>
        <p:xfrm>
          <a:off x="833247" y="2044139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89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6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33247" y="2044139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8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27"/>
          <a:stretch/>
        </p:blipFill>
        <p:spPr>
          <a:xfrm>
            <a:off x="116484" y="1224327"/>
            <a:ext cx="4124801" cy="5291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78" y="1649285"/>
            <a:ext cx="4347608" cy="1851239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78586" y="1649286"/>
            <a:ext cx="5234209" cy="1851239"/>
          </a:xfrm>
        </p:spPr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Initialisieren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90218" y="3715840"/>
            <a:ext cx="5234209" cy="6348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Menge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Werte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Entscheidungsvariable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30978" y="3715841"/>
            <a:ext cx="4347608" cy="63484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0978" y="4398690"/>
            <a:ext cx="4347608" cy="211692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Calibri" panose="020F0502020204030204" pitchFamily="34" charset="0"/>
                  <a:buChar char="‒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𝑀𝑎𝑡𝑟𝑖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𝑁𝑎𝑐h𝑏𝑎𝑟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𝑠𝑜𝑛𝑠𝑡</m:t>
                              </m:r>
                            </m:e>
                          </m:eqArr>
                        </m:e>
                      </m:d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𝐾𝑛𝑜𝑡𝑒𝑛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3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Ergebnis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= array1d(1..8 ,[7, 3, 1, 4, 5, 8, 6, 2]);</a:t>
            </a:r>
          </a:p>
          <a:p>
            <a:pPr lvl="1"/>
            <a:r>
              <a:rPr lang="en-US" dirty="0"/>
              <a:t>Das </a:t>
            </a:r>
            <a:r>
              <a:rPr lang="en-US" dirty="0" err="1"/>
              <a:t>gleiche</a:t>
            </a:r>
            <a:r>
              <a:rPr lang="en-US" dirty="0"/>
              <a:t> </a:t>
            </a: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händischen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Umwandeln </a:t>
                </a:r>
                <a:r>
                  <a:rPr lang="en-US" sz="1800" dirty="0" err="1"/>
                  <a:t>ternärer</a:t>
                </a:r>
                <a:r>
                  <a:rPr lang="en-US" sz="1800" dirty="0"/>
                  <a:t> in </a:t>
                </a:r>
                <a:r>
                  <a:rPr lang="en-US" sz="1800" dirty="0" err="1"/>
                  <a:t>binäre</a:t>
                </a:r>
                <a:r>
                  <a:rPr lang="en-US" sz="1800" dirty="0"/>
                  <a:t> Constraints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 err="1"/>
                  <a:t>Einführung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einer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Hilfsvariable</a:t>
                </a:r>
                <a:r>
                  <a:rPr lang="en-US" sz="1800" dirty="0"/>
                  <a:t> (z) </a:t>
                </a:r>
              </a:p>
              <a:p>
                <a:r>
                  <a:rPr lang="en-US" sz="1800" dirty="0" err="1"/>
                  <a:t>Annahme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endlicher</a:t>
                </a:r>
                <a:r>
                  <a:rPr lang="en-US" sz="1800" dirty="0"/>
                  <a:t> Domains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</a:t>
                </a:r>
                <a:r>
                  <a:rPr lang="en-US" sz="1800" dirty="0"/>
                  <a:t> Variable: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,2,3</m:t>
                        </m: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 err="1"/>
                  <a:t>Domäne</a:t>
                </a:r>
                <a:r>
                  <a:rPr lang="en-US" sz="1800" dirty="0"/>
                  <a:t> von z </a:t>
                </a:r>
                <a:r>
                  <a:rPr lang="en-US" sz="1800" dirty="0" err="1"/>
                  <a:t>besteht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einzigartigen</a:t>
                </a:r>
                <a:r>
                  <a:rPr lang="en-US" sz="1800" dirty="0"/>
                  <a:t> IDs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zulässiges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Tupel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der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dirty="0" err="1"/>
                  <a:t>Abhängigkeiten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zwischen</a:t>
                </a:r>
                <a:r>
                  <a:rPr lang="en-US" sz="1800" dirty="0"/>
                  <a:t> z und den </a:t>
                </a:r>
                <a:r>
                  <a:rPr lang="en-US" sz="1800" dirty="0" err="1"/>
                  <a:t>Tupeln</a:t>
                </a:r>
                <a:r>
                  <a:rPr lang="en-US" sz="1800" dirty="0"/>
                  <a:t> in C</a:t>
                </a:r>
              </a:p>
              <a:p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  <a:blipFill>
                <a:blip r:embed="rId2"/>
                <a:stretch>
                  <a:fillRect l="-406" t="-1737" b="-4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9</a:t>
            </a:fld>
            <a:endParaRPr lang="en-US"/>
          </a:p>
        </p:txBody>
      </p:sp>
      <p:grpSp>
        <p:nvGrpSpPr>
          <p:cNvPr id="61" name="Gruppieren 60"/>
          <p:cNvGrpSpPr/>
          <p:nvPr/>
        </p:nvGrpSpPr>
        <p:grpSpPr>
          <a:xfrm>
            <a:off x="995049" y="1596600"/>
            <a:ext cx="2908661" cy="2650460"/>
            <a:chOff x="4796392" y="3018611"/>
            <a:chExt cx="2908661" cy="2650460"/>
          </a:xfrm>
        </p:grpSpPr>
        <p:sp>
          <p:nvSpPr>
            <p:cNvPr id="59" name="Rechteck 58"/>
            <p:cNvSpPr/>
            <p:nvPr/>
          </p:nvSpPr>
          <p:spPr>
            <a:xfrm>
              <a:off x="5470375" y="4073808"/>
              <a:ext cx="1556048" cy="53616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 + b = c</a:t>
              </a:r>
            </a:p>
          </p:txBody>
        </p:sp>
        <p:sp>
          <p:nvSpPr>
            <p:cNvPr id="50" name="Oval 7"/>
            <p:cNvSpPr/>
            <p:nvPr/>
          </p:nvSpPr>
          <p:spPr>
            <a:xfrm>
              <a:off x="5945470" y="5093433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8"/>
            <p:cNvSpPr/>
            <p:nvPr/>
          </p:nvSpPr>
          <p:spPr>
            <a:xfrm>
              <a:off x="4796392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0"/>
            <p:cNvSpPr/>
            <p:nvPr/>
          </p:nvSpPr>
          <p:spPr>
            <a:xfrm>
              <a:off x="7094548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39"/>
            <p:cNvCxnSpPr>
              <a:cxnSpLocks/>
              <a:stCxn id="50" idx="0"/>
            </p:cNvCxnSpPr>
            <p:nvPr/>
          </p:nvCxnSpPr>
          <p:spPr>
            <a:xfrm flipV="1">
              <a:off x="6248400" y="4628223"/>
              <a:ext cx="0" cy="46521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0"/>
            <p:cNvCxnSpPr>
              <a:cxnSpLocks/>
              <a:stCxn id="51" idx="5"/>
            </p:cNvCxnSpPr>
            <p:nvPr/>
          </p:nvCxnSpPr>
          <p:spPr>
            <a:xfrm>
              <a:off x="5313526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3"/>
            <p:cNvCxnSpPr>
              <a:cxnSpLocks/>
              <a:endCxn id="52" idx="3"/>
            </p:cNvCxnSpPr>
            <p:nvPr/>
          </p:nvCxnSpPr>
          <p:spPr>
            <a:xfrm flipV="1">
              <a:off x="6462604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99"/>
            <p:cNvSpPr/>
            <p:nvPr/>
          </p:nvSpPr>
          <p:spPr>
            <a:xfrm>
              <a:off x="5950115" y="5096870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100"/>
            <p:cNvSpPr/>
            <p:nvPr/>
          </p:nvSpPr>
          <p:spPr>
            <a:xfrm>
              <a:off x="4801037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8" name="Oval 101"/>
            <p:cNvSpPr/>
            <p:nvPr/>
          </p:nvSpPr>
          <p:spPr>
            <a:xfrm>
              <a:off x="7099193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4" name="Pfeil: nach rechts 63"/>
          <p:cNvSpPr/>
          <p:nvPr/>
        </p:nvSpPr>
        <p:spPr>
          <a:xfrm>
            <a:off x="4112678" y="2432096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Hilfsvariable z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6032012" y="1593449"/>
            <a:ext cx="3190268" cy="3022943"/>
            <a:chOff x="6032012" y="2866211"/>
            <a:chExt cx="3190268" cy="3022943"/>
          </a:xfrm>
        </p:grpSpPr>
        <p:grpSp>
          <p:nvGrpSpPr>
            <p:cNvPr id="62" name="Gruppieren 61"/>
            <p:cNvGrpSpPr/>
            <p:nvPr/>
          </p:nvGrpSpPr>
          <p:grpSpPr>
            <a:xfrm>
              <a:off x="6169779" y="2866211"/>
              <a:ext cx="2908661" cy="2650460"/>
              <a:chOff x="4643992" y="2866211"/>
              <a:chExt cx="2908661" cy="2650460"/>
            </a:xfrm>
          </p:grpSpPr>
          <p:sp>
            <p:nvSpPr>
              <p:cNvPr id="47" name="Rechteck 46"/>
              <p:cNvSpPr/>
              <p:nvPr/>
            </p:nvSpPr>
            <p:spPr>
              <a:xfrm>
                <a:off x="5317976" y="3912394"/>
                <a:ext cx="1556047" cy="5668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Oval 7"/>
              <p:cNvSpPr/>
              <p:nvPr/>
            </p:nvSpPr>
            <p:spPr>
              <a:xfrm>
                <a:off x="5793070" y="494103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8"/>
              <p:cNvSpPr/>
              <p:nvPr/>
            </p:nvSpPr>
            <p:spPr>
              <a:xfrm>
                <a:off x="4643992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0"/>
              <p:cNvSpPr/>
              <p:nvPr/>
            </p:nvSpPr>
            <p:spPr>
              <a:xfrm>
                <a:off x="6942148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39"/>
              <p:cNvCxnSpPr>
                <a:cxnSpLocks/>
                <a:stCxn id="20" idx="0"/>
              </p:cNvCxnSpPr>
              <p:nvPr/>
            </p:nvCxnSpPr>
            <p:spPr>
              <a:xfrm flipV="1">
                <a:off x="6096000" y="4475823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0"/>
              <p:cNvCxnSpPr>
                <a:cxnSpLocks/>
                <a:stCxn id="21" idx="5"/>
              </p:cNvCxnSpPr>
              <p:nvPr/>
            </p:nvCxnSpPr>
            <p:spPr>
              <a:xfrm>
                <a:off x="5161126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63"/>
              <p:cNvCxnSpPr>
                <a:cxnSpLocks/>
                <a:endCxn id="23" idx="3"/>
              </p:cNvCxnSpPr>
              <p:nvPr/>
            </p:nvCxnSpPr>
            <p:spPr>
              <a:xfrm flipV="1">
                <a:off x="6310204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99"/>
              <p:cNvSpPr/>
              <p:nvPr/>
            </p:nvSpPr>
            <p:spPr>
              <a:xfrm>
                <a:off x="5797715" y="4944470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4" name="Oval 100"/>
              <p:cNvSpPr/>
              <p:nvPr/>
            </p:nvSpPr>
            <p:spPr>
              <a:xfrm>
                <a:off x="4648637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45" name="Oval 101"/>
              <p:cNvSpPr/>
              <p:nvPr/>
            </p:nvSpPr>
            <p:spPr>
              <a:xfrm>
                <a:off x="6946793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5317975" y="3921408"/>
                <a:ext cx="1556048" cy="5361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z:=(a,b,c)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7"/>
                <p:cNvSpPr txBox="1"/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7"/>
                <p:cNvSpPr txBox="1"/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7"/>
                <p:cNvSpPr txBox="1"/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90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Breitbild</PresentationFormat>
  <Paragraphs>214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Microsoft YaHei UI</vt:lpstr>
      <vt:lpstr>Microsoft YaHei UI Light</vt:lpstr>
      <vt:lpstr>Arial</vt:lpstr>
      <vt:lpstr>Calibri</vt:lpstr>
      <vt:lpstr>Cambria Math</vt:lpstr>
      <vt:lpstr>Wingdings</vt:lpstr>
      <vt:lpstr>Office Theme</vt:lpstr>
      <vt:lpstr>Blatt 11, Aufgabe 1</vt:lpstr>
      <vt:lpstr>Aufgabe 1a)</vt:lpstr>
      <vt:lpstr>MC + MR</vt:lpstr>
      <vt:lpstr>MC + MR</vt:lpstr>
      <vt:lpstr>MC + MR</vt:lpstr>
      <vt:lpstr>MC + MR</vt:lpstr>
      <vt:lpstr>Aufgabe 1b)</vt:lpstr>
      <vt:lpstr>Ergebnis</vt:lpstr>
      <vt:lpstr>Aufgabe 1c</vt:lpstr>
      <vt:lpstr>Aufgabe 1c</vt:lpstr>
      <vt:lpstr>Aufgabe 1d, nach MRV (1)</vt:lpstr>
      <vt:lpstr>Aufgabe 1d (2)</vt:lpstr>
      <vt:lpstr>Aufgabe 1d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Bernard</dc:creator>
  <cp:lastModifiedBy>120045</cp:lastModifiedBy>
  <cp:revision>141</cp:revision>
  <dcterms:created xsi:type="dcterms:W3CDTF">2017-01-13T12:56:15Z</dcterms:created>
  <dcterms:modified xsi:type="dcterms:W3CDTF">2017-01-24T21:36:10Z</dcterms:modified>
</cp:coreProperties>
</file>